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327" r:id="rId11"/>
    <p:sldId id="281" r:id="rId12"/>
    <p:sldId id="282" r:id="rId13"/>
    <p:sldId id="283" r:id="rId14"/>
    <p:sldId id="284" r:id="rId15"/>
    <p:sldId id="285" r:id="rId16"/>
    <p:sldId id="302" r:id="rId17"/>
    <p:sldId id="286" r:id="rId18"/>
    <p:sldId id="287" r:id="rId19"/>
    <p:sldId id="288" r:id="rId20"/>
    <p:sldId id="328" r:id="rId21"/>
    <p:sldId id="289" r:id="rId22"/>
    <p:sldId id="299" r:id="rId23"/>
    <p:sldId id="300" r:id="rId24"/>
    <p:sldId id="314" r:id="rId25"/>
    <p:sldId id="290" r:id="rId26"/>
    <p:sldId id="291" r:id="rId27"/>
    <p:sldId id="329" r:id="rId28"/>
    <p:sldId id="292" r:id="rId29"/>
    <p:sldId id="293" r:id="rId30"/>
    <p:sldId id="330" r:id="rId31"/>
    <p:sldId id="304" r:id="rId32"/>
    <p:sldId id="322" r:id="rId33"/>
    <p:sldId id="321" r:id="rId34"/>
    <p:sldId id="323" r:id="rId35"/>
    <p:sldId id="324" r:id="rId36"/>
    <p:sldId id="325" r:id="rId37"/>
    <p:sldId id="326" r:id="rId38"/>
    <p:sldId id="309" r:id="rId39"/>
    <p:sldId id="315" r:id="rId40"/>
    <p:sldId id="317" r:id="rId41"/>
    <p:sldId id="276" r:id="rId42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348"/>
  </p:normalViewPr>
  <p:slideViewPr>
    <p:cSldViewPr snapToGrid="0">
      <p:cViewPr>
        <p:scale>
          <a:sx n="130" d="100"/>
          <a:sy n="130" d="100"/>
        </p:scale>
        <p:origin x="930" y="-354"/>
      </p:cViewPr>
      <p:guideLst>
        <p:guide orient="horz" pos="3107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presProps" Target="presProps.xml"  /><Relationship Id="rId44" Type="http://schemas.openxmlformats.org/officeDocument/2006/relationships/viewProps" Target="viewProps.xml"  /><Relationship Id="rId45" Type="http://schemas.openxmlformats.org/officeDocument/2006/relationships/theme" Target="theme/theme1.xml"  /><Relationship Id="rId46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  <a:cs typeface="+mn-cs"/>
            </a:endParaRP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4000" spc="-30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1800" i="0" u="none" strike="noStrike" kern="1200" cap="none" spc="-1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915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9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67" y="1887766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21" y="4703156"/>
            <a:ext cx="6000750" cy="1025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669" y="7268775"/>
            <a:ext cx="6072562" cy="2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5498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21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229" y="1739195"/>
            <a:ext cx="6069541" cy="25390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37" y="6755003"/>
            <a:ext cx="5884334" cy="27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kumimoji="0" lang="ko-KR" altLang="en-US" sz="32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854184" y="2146117"/>
            <a:ext cx="5149631" cy="66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>
              <a:lnSpc>
                <a:spcPct val="150000"/>
              </a:lnSpc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야후 파이낸스 모듈 설치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74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79" y="3308935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yfinance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stock_data = yf.download(TICKER, start_date, end_date)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계산하려면 배당일에 해당하는 데이터만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df_close_price = stock_data.loc[dividends.index]['Close']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4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데이터가 정상적으로 추가되었습니다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stock_data[‘Close'].plot()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05" y="5856981"/>
            <a:ext cx="6143190" cy="32520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324" y="1851658"/>
            <a:ext cx="5897351" cy="18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80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가 나오면 정상입니다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close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데이터로 나누면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dividends['dividend']*div_freq / dividends['close'] * 100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932" y="2985085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050" y="5756518"/>
            <a:ext cx="5886246" cy="17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87694"/>
            <a:ext cx="6388985" cy="848551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‘div yield’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정상적으로 입력되었습니다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914" y="2174985"/>
            <a:ext cx="5873750" cy="1821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20" y="5161276"/>
            <a:ext cx="5895730" cy="24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07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최저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3.33,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최고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80" y="2239766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40" y="7678206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472088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6027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데이터를 가져오면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94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 인컴은 현재 매수하기에 좋은 가격은 아닙니다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매도도 가능하면 일정한 간격으로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3~4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회에 걸쳐 진행합니다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98" y="4069748"/>
            <a:ext cx="6334003" cy="1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6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하면 직관적으로 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 결정을 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9" y="4229780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2113820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2301993"/>
            <a:ext cx="5485714" cy="33860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143" y="6248857"/>
            <a:ext cx="5485714" cy="3378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~”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b="1" spc="100">
                <a:solidFill>
                  <a:srgbClr val="ff0000"/>
                </a:solidFill>
                <a:latin typeface="돋움"/>
                <a:ea typeface="돋움"/>
              </a:rPr>
              <a:t>배당귀족주 리스트 전체에 대해서 매수 점수를 계산해 보겠습니다.</a:t>
            </a:r>
            <a:endParaRPr lang="en-US" altLang="ko-KR" sz="1200" spc="10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다운받은 배당귀족주 엑셀 파일을 쥬피터 노트북을 실행하는 폴더로 복사합니다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쥬피터 노트북에서 엑셀 파일을 읽을 수 있도록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openxyl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%pip install openpyxl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2189337"/>
            <a:ext cx="6052038" cy="3906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3625759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927" y="7292992"/>
            <a:ext cx="5628062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사용된 코드를 모아서 함수로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def getBuyScore(ticker, periods=7):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print(f'ticker = {ticker}')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stock_basic_info = yf.Ticker(ticker).info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end_date = datetime.now().strftime("%Y-%m-%d")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start_date = (datetime.now() - relativedelta(years=periods)).strftime("%Y-%m-%d")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dividends = stock_info.get_dividends(ticker, start_date=start_date, end_date=end_date)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result = dividends.drop('ticker', axis=1)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stock_data = yf.download(ticker, start_date, end_date)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df_close_price = stock_data.loc[dividends.index]['Close']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result['close'] = df_close_price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div_freq = round(len(result.index)/periods)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round(result['dividend']*div_freq / result['close'] * 100, 2)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div_min = min(result['div yield'])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div_max = max(result['div yield'])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buy_price = result['dividend'][-1] * div_freq * 100 / div_min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sell_price = result['dividend'][-1] * div_freq * 100 / div_max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current_datetime = datetime.strptime(end_date, "%Y-%m-%d")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current_price = stock_data.iloc[-1]['Close']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last_dividend = result.iloc[-1]['dividend']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current_dividend = last_dividend * div_freq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current_div_yield = round(current_dividend/current_price*100, 2)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buy_score = calculate_buy_score(current_div_yield, div_min, div_max)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return cur_div, cur_div_yield, buy_score 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  <a:endParaRPr lang="en-US" altLang="ko-KR" sz="11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100" spc="10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cur_div, cur_div_yield, buy_score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1872392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데이터프레임으로 읽어 옵니다.​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import pandas as pd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stock_df=  pd.read_excel('dividend_aristocrats.xlsx')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stock_df.head(3)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tickers = stock_df['Ticker']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start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new_tickers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cur_div_yields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buy_scores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cur_div, cur_div_yield, buy_score = getBuyScore(ticker)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new_tickers.append(ticker)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cur_divs.append(cur_div)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cur_div_yields.append(cur_div_yield)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buy_scores.append(buy_score)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end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print(f'{end - start} seconds')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실행시킵니다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시간이 조금 걸립니다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계산하는데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결과를 데이터프레임으로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 = pd.DataFrame({'ticker': new_tickers,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dividend':cur_divs,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cur_div_yields,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'buy score': buy_scores})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buy 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 = result.sort_values('buy score', ascending=False)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40278"/>
            <a:ext cx="6858000" cy="1700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867" y="5298599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549" y="8969957"/>
            <a:ext cx="6106471" cy="28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의미없는 인덱스를 없애고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result_sorted.index = result_sorted['ticker']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result_sorted.drop('ticker', axis=1, inplace=True)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그래프로 그려서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plt.figure(figsize=(18,6))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result_sorted['buy score'].plot(kind='bar')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드디어 끝났습니다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높은 주식들을 매수 후보로 결정하면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347" y="2055363"/>
            <a:ext cx="5952601" cy="3198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645" y="7273539"/>
            <a:ext cx="6156709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티커가 잘 안 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result_sorted[result_sorted['buy score'] &gt; 80].plot(kind='bar')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매수 점수가 높은 주식들 중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최소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10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이상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, Payout Ratio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40~60%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 정도 되는 주식을 매수 대상으로 고려해 볼 수 있습니다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05.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 xml:space="preserve">100,000,000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 + 0.14)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 xml:space="preserve"> = 370,722,131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 xml:space="preserve">100,000,000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 + 0.</m:t>
                          </m:r>
                          <m:r>
                            <a:rPr sz="1800">
                              <a:latin typeface="Cambria Math"/>
                              <a:sym typeface="Cambria Math"/>
                            </a:rPr>
                            <m:t>05</m:t>
                          </m:r>
                          <m:r>
                            <a:rPr sz="1800"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162,889,462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 인상 – 지난 12년간 최소 5배 증가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품질 순위 – "A" 등급 이상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500만 주 발행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80개 기관 투자자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 배당 - 최소 25년 연속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고점(주가 저점)일 때 매수한다.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endParaRPr kumimoji="0" lang="ko-KR" altLang="en-US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투자는 다음과 같은 특징이 있습니다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적당한 종목 개수는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집중합니다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 분산하는 이유는 산업별로 경기 사이클이 다르기 때문에 포트폴리오 변동성을 줄여 줍니다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2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2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57075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lv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lang="en-US" altLang="ko-KR" sz="1200" b="0" i="0" u="none" strike="noStrike" kern="1200" cap="none" spc="100" normalizeH="0" baseline="0">
            <a:solidFill>
              <a:schemeClr val="dk1"/>
            </a:solidFill>
            <a:latin typeface="돋움"/>
            <a:ea typeface="돋움"/>
            <a:cs typeface="+mn-cs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2009</ep:Words>
  <ep:PresentationFormat>A4 용지(210x297mm)</ep:PresentationFormat>
  <ep:Paragraphs>1121</ep:Paragraphs>
  <ep:Slides>39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ep:HeadingPairs>
  <ep:TitlesOfParts>
    <vt:vector size="4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2022-12-29T12:32:39.244</dcterms:modified>
  <cp:revision>247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